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43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9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30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52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7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34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69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89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48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3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89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2C4D9-B6F1-4529-94B4-34068C95553E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CB0A2-CBCE-47E1-BBA8-270BD6048A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5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3157" y="3838575"/>
            <a:ext cx="8612372" cy="1655762"/>
          </a:xfrm>
        </p:spPr>
        <p:txBody>
          <a:bodyPr>
            <a:normAutofit fontScale="85000" lnSpcReduction="10000"/>
          </a:bodyPr>
          <a:lstStyle/>
          <a:p>
            <a:endParaRPr lang="de-DE" dirty="0" smtClean="0"/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sz="4800" b="1" dirty="0" smtClean="0">
                <a:latin typeface="Century Gothic" panose="020B0502020202020204" pitchFamily="34" charset="0"/>
              </a:rPr>
              <a:t>Profilwahl – Italienisch oder NWT? </a:t>
            </a:r>
            <a:endParaRPr lang="de-DE" sz="48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Flavia\AppData\Local\Microsoft\Windows\Temporary Internet Files\OLKB933\neues Logo_Schubart_09122011_R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5937"/>
            <a:ext cx="8352927" cy="34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20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b="1" dirty="0" smtClean="0">
                <a:latin typeface="Century Gothic" panose="020B0502020202020204" pitchFamily="34" charset="0"/>
              </a:rPr>
              <a:t>Italienisch lernen heißt…</a:t>
            </a:r>
            <a:endParaRPr lang="de-DE" sz="4800" b="1" dirty="0">
              <a:latin typeface="Century Gothic" panose="020B0502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Mehr über Land, Kultur und Leute zu erfahren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Alltägliche und berufliche Situationen in Italien bewältigen zu können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Eine besondere Sprache zu beherrschen, denn Italienisch kann nicht jeder!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883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800" b="1" dirty="0" smtClean="0">
                <a:latin typeface="+mj-lt"/>
                <a:cs typeface="Arial" panose="020B0604020202020204" pitchFamily="34" charset="0"/>
              </a:rPr>
              <a:t>Italienisch am SGU</a:t>
            </a:r>
            <a:endParaRPr lang="de-DE" sz="4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ct val="50000"/>
              </a:spcBef>
              <a:buNone/>
            </a:pPr>
            <a:r>
              <a:rPr lang="de-DE" altLang="de-DE" sz="3200" b="1" u="sng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Klassen 8/9/10 </a:t>
            </a:r>
          </a:p>
          <a:p>
            <a:pPr marL="0" indent="0" algn="ctr">
              <a:spcBef>
                <a:spcPct val="50000"/>
              </a:spcBef>
              <a:buNone/>
            </a:pPr>
            <a:endParaRPr lang="de-DE" altLang="de-DE" sz="1500" b="1" u="sng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Kernfach (4 Wochenstunden)</a:t>
            </a:r>
          </a:p>
          <a:p>
            <a:pPr>
              <a:spcBef>
                <a:spcPct val="50000"/>
              </a:spcBef>
            </a:pPr>
            <a:r>
              <a:rPr lang="de-DE" altLang="de-DE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4 Klassenarbeiten im Schuljahr</a:t>
            </a:r>
            <a:endParaRPr lang="de-DE" altLang="de-DE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 Jahre </a:t>
            </a:r>
            <a:r>
              <a:rPr lang="de-DE" altLang="de-DE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verpflichtend </a:t>
            </a:r>
            <a:endParaRPr lang="de-DE" altLang="de-DE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mit der Note „ausreichend“ im Zeugnis der Klasse 10  Niveau </a:t>
            </a:r>
            <a:r>
              <a:rPr lang="de-DE" altLang="de-DE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B1</a:t>
            </a:r>
            <a:r>
              <a:rPr lang="de-DE" altLang="de-DE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des </a:t>
            </a:r>
            <a:r>
              <a:rPr lang="de-DE" altLang="de-DE" dirty="0" err="1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GeR</a:t>
            </a:r>
            <a:r>
              <a:rPr lang="de-DE" altLang="de-DE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de-DE" altLang="de-DE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920" y="1700808"/>
            <a:ext cx="3132138" cy="714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55058" y="1665090"/>
            <a:ext cx="2881313" cy="71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11863" y="1757278"/>
            <a:ext cx="3132137" cy="71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6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b="1" dirty="0">
                <a:latin typeface="+mj-lt"/>
                <a:cs typeface="Arial" panose="020B0604020202020204" pitchFamily="34" charset="0"/>
              </a:rPr>
              <a:t>Italienisch</a:t>
            </a:r>
            <a:r>
              <a:rPr lang="de-DE" b="1" dirty="0">
                <a:latin typeface="+mj-lt"/>
                <a:cs typeface="Arial" panose="020B0604020202020204" pitchFamily="34" charset="0"/>
              </a:rPr>
              <a:t> </a:t>
            </a:r>
            <a:r>
              <a:rPr lang="de-DE" b="1" dirty="0" smtClean="0">
                <a:latin typeface="+mj-lt"/>
                <a:cs typeface="Arial" panose="020B0604020202020204" pitchFamily="34" charset="0"/>
              </a:rPr>
              <a:t>am SGU</a:t>
            </a:r>
            <a:endParaRPr lang="de-DE" b="1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altLang="de-DE" b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Jahrgangsstufen 1 &amp; 2 </a:t>
            </a:r>
          </a:p>
          <a:p>
            <a:pPr marL="0" indent="0" algn="ctr">
              <a:buNone/>
            </a:pPr>
            <a:endParaRPr lang="de-DE" altLang="de-DE" sz="15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de-DE" altLang="de-DE" dirty="0" smtClean="0">
                <a:solidFill>
                  <a:schemeClr val="tx1"/>
                </a:solidFill>
                <a:cs typeface="Arial" panose="020B0604020202020204" pitchFamily="34" charset="0"/>
              </a:rPr>
              <a:t>dreistündiges Basisfach (ggf. </a:t>
            </a:r>
            <a:r>
              <a:rPr lang="de-DE" altLang="de-DE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mündl</a:t>
            </a:r>
            <a:r>
              <a:rPr lang="de-DE" altLang="de-DE" dirty="0" smtClean="0">
                <a:solidFill>
                  <a:schemeClr val="tx1"/>
                </a:solidFill>
                <a:cs typeface="Arial" panose="020B0604020202020204" pitchFamily="34" charset="0"/>
              </a:rPr>
              <a:t>. Abiturprüfung) </a:t>
            </a:r>
          </a:p>
          <a:p>
            <a:r>
              <a:rPr lang="de-DE" altLang="de-DE" dirty="0" smtClean="0">
                <a:solidFill>
                  <a:schemeClr val="tx1"/>
                </a:solidFill>
                <a:cs typeface="Arial" panose="020B0604020202020204" pitchFamily="34" charset="0"/>
              </a:rPr>
              <a:t>fünfstündiges Leistungsfach (ggf. schriftl. &amp; </a:t>
            </a:r>
            <a:r>
              <a:rPr lang="de-DE" altLang="de-DE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mündl</a:t>
            </a:r>
            <a:r>
              <a:rPr lang="de-DE" altLang="de-DE" dirty="0" smtClean="0">
                <a:solidFill>
                  <a:schemeClr val="tx1"/>
                </a:solidFill>
                <a:cs typeface="Arial" panose="020B0604020202020204" pitchFamily="34" charset="0"/>
              </a:rPr>
              <a:t>. Abiturprüfung) </a:t>
            </a:r>
          </a:p>
          <a:p>
            <a:r>
              <a:rPr lang="de-DE" altLang="de-DE" dirty="0" smtClean="0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in den beiden Kurshalbjahren der JS 2 im Durchschnitt mind. fünf Notenpunkte</a:t>
            </a:r>
            <a:br>
              <a:rPr lang="de-DE" altLang="de-DE" dirty="0" smtClean="0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altLang="de-DE" dirty="0" smtClean="0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altLang="de-DE" dirty="0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Niveau </a:t>
            </a:r>
            <a:r>
              <a:rPr lang="de-DE" altLang="de-DE" b="1" dirty="0" smtClean="0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B2</a:t>
            </a:r>
            <a:r>
              <a:rPr lang="de-DE" altLang="de-DE" dirty="0" smtClean="0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altLang="de-DE" dirty="0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des </a:t>
            </a:r>
            <a:r>
              <a:rPr lang="de-DE" altLang="de-DE" dirty="0" err="1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GeR</a:t>
            </a:r>
            <a:r>
              <a:rPr lang="de-DE" altLang="de-DE" dirty="0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de-DE" altLang="de-DE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alt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920" y="1700808"/>
            <a:ext cx="3132138" cy="714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011863" y="1757278"/>
            <a:ext cx="3132137" cy="71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1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b="1" dirty="0">
                <a:latin typeface="+mj-lt"/>
                <a:cs typeface="Arial" panose="020B0604020202020204" pitchFamily="34" charset="0"/>
              </a:rPr>
              <a:t>Italienisch</a:t>
            </a:r>
            <a:r>
              <a:rPr lang="de-DE" b="1" dirty="0">
                <a:latin typeface="+mj-lt"/>
                <a:cs typeface="Arial" panose="020B0604020202020204" pitchFamily="34" charset="0"/>
              </a:rPr>
              <a:t> am </a:t>
            </a:r>
            <a:r>
              <a:rPr lang="de-DE" b="1" dirty="0" smtClean="0">
                <a:latin typeface="+mj-lt"/>
                <a:cs typeface="Arial" panose="020B0604020202020204" pitchFamily="34" charset="0"/>
              </a:rPr>
              <a:t>SGU</a:t>
            </a:r>
            <a:endParaRPr lang="de-DE" b="1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b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Außerunterrichtliche Aktivitäten </a:t>
            </a:r>
          </a:p>
          <a:p>
            <a:pPr marL="0" indent="0" algn="ctr">
              <a:buNone/>
            </a:pPr>
            <a:endParaRPr lang="de-DE" sz="1500" b="1" u="sng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DE" sz="10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tx1"/>
                </a:solidFill>
                <a:cs typeface="Arial" panose="020B0604020202020204" pitchFamily="34" charset="0"/>
              </a:rPr>
              <a:t>Austausch </a:t>
            </a:r>
            <a:r>
              <a:rPr lang="de-DE" dirty="0">
                <a:solidFill>
                  <a:schemeClr val="tx1"/>
                </a:solidFill>
                <a:cs typeface="Arial" panose="020B0604020202020204" pitchFamily="34" charset="0"/>
              </a:rPr>
              <a:t>in den Klassen </a:t>
            </a:r>
            <a:r>
              <a:rPr lang="de-DE" dirty="0" smtClean="0">
                <a:solidFill>
                  <a:schemeClr val="tx1"/>
                </a:solidFill>
                <a:cs typeface="Arial" panose="020B0604020202020204" pitchFamily="34" charset="0"/>
              </a:rPr>
              <a:t>9 &amp; 10 </a:t>
            </a:r>
            <a:r>
              <a:rPr lang="de-DE" dirty="0" smtClean="0">
                <a:solidFill>
                  <a:schemeClr val="tx1"/>
                </a:solidFill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chemeClr val="tx1"/>
                </a:solidFill>
                <a:cs typeface="Arial" panose="020B0604020202020204" pitchFamily="34" charset="0"/>
              </a:rPr>
              <a:t>Correggio/Emilia-Romagna) </a:t>
            </a:r>
            <a:endParaRPr lang="de-DE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tx1"/>
                </a:solidFill>
                <a:cs typeface="Arial" panose="020B0604020202020204" pitchFamily="34" charset="0"/>
              </a:rPr>
              <a:t>Bundeswettbewerb für Fremdsprachen und weitere </a:t>
            </a:r>
            <a:r>
              <a:rPr lang="de-DE" dirty="0" smtClean="0">
                <a:solidFill>
                  <a:schemeClr val="tx1"/>
                </a:solidFill>
                <a:cs typeface="Arial" panose="020B0604020202020204" pitchFamily="34" charset="0"/>
              </a:rPr>
              <a:t>Wettbewerbe</a:t>
            </a:r>
            <a:endParaRPr lang="de-DE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tx1"/>
                </a:solidFill>
                <a:cs typeface="Arial" panose="020B0604020202020204" pitchFamily="34" charset="0"/>
              </a:rPr>
              <a:t>Theaterbesuche, Filmabende </a:t>
            </a:r>
            <a:endParaRPr lang="de-DE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920" y="1700808"/>
            <a:ext cx="3132138" cy="714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011863" y="1757278"/>
            <a:ext cx="3132137" cy="71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3311" y="1628800"/>
            <a:ext cx="8352404" cy="504056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Italienisch = Schlüsselsprache (Kunstgeschichte, Architektur, Musik …) </a:t>
            </a:r>
          </a:p>
          <a:p>
            <a:pPr>
              <a:buFontTx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Studiengänge:</a:t>
            </a:r>
          </a:p>
          <a:p>
            <a:pPr lvl="2">
              <a:buFontTx/>
              <a:buChar char="•"/>
            </a:pPr>
            <a:r>
              <a:rPr lang="de-DE" altLang="de-DE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de-DE" altLang="de-DE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de-DE" altLang="de-DE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VWL/BWL</a:t>
            </a:r>
            <a:endParaRPr lang="de-DE" alt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altLang="de-DE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de-DE" alt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Jura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altLang="de-DE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de-DE" alt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de-DE" altLang="de-DE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Kunst/Medien</a:t>
            </a:r>
            <a:endParaRPr lang="de-DE" alt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altLang="de-DE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de-DE" altLang="de-DE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+ 1 oder 2 Fächer auf Lehramt</a:t>
            </a:r>
          </a:p>
          <a:p>
            <a:r>
              <a:rPr lang="de-DE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Italienisch ist etwas „Besonderes“ auf dem Arbeitsmarkt</a:t>
            </a:r>
            <a:endPara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de-DE" sz="4400" b="1" dirty="0" smtClean="0">
                <a:latin typeface="+mj-lt"/>
                <a:cs typeface="Arial" panose="020B0604020202020204" pitchFamily="34" charset="0"/>
              </a:rPr>
              <a:t>Italienisch in Studium &amp; Beruf</a:t>
            </a:r>
            <a:endParaRPr lang="de-DE" sz="4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29240" y="1192441"/>
            <a:ext cx="3132137" cy="71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9738" y="1124744"/>
            <a:ext cx="3132138" cy="714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117329" y="1139203"/>
            <a:ext cx="2881313" cy="71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6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de-DE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Warum gerade Italienisch</a:t>
            </a:r>
            <a:r>
              <a:rPr lang="de-D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de-DE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de-DE" dirty="0" smtClean="0">
                <a:solidFill>
                  <a:schemeClr val="tx1"/>
                </a:solidFill>
              </a:rPr>
              <a:t>Italien </a:t>
            </a:r>
            <a:r>
              <a:rPr lang="de-DE" dirty="0">
                <a:solidFill>
                  <a:schemeClr val="tx1"/>
                </a:solidFill>
              </a:rPr>
              <a:t>ist einer der wichtigsten Handelspartner Baden-Württembergs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über eine halbe Million Italiener leben seit Generationen in Deutschland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Italienisch ist etwas „Besonderes“ auf dem Arbeitsmarkt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Kultur, Stil und Design Italiens bereichern unseren Alltag 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die italienische Literatur, Kunst und Musik sind prägend für unser westliches Selbstverständnis  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Zugang zu einem </a:t>
            </a:r>
            <a:r>
              <a:rPr lang="de-DE" dirty="0" smtClean="0">
                <a:solidFill>
                  <a:schemeClr val="tx1"/>
                </a:solidFill>
              </a:rPr>
              <a:t>wunderschönen Land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029240" y="1192441"/>
            <a:ext cx="3132137" cy="71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9738" y="1124744"/>
            <a:ext cx="3132138" cy="714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860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b="1" dirty="0" smtClean="0">
                <a:latin typeface="+mj-lt"/>
              </a:rPr>
              <a:t>Italienisch passt gut zu jungen Menschen mit…</a:t>
            </a:r>
            <a:endParaRPr lang="de-DE" sz="4400" b="1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0506" y="2132856"/>
            <a:ext cx="5041973" cy="3993307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Freude am Erlernen und Verwenden von Fremdsprachen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Interesse an der italienischen Sprache und Kultur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der Bereitschaft, regelmäßig Vokabeln und Grammatik zu lernen.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mindestens befriedigenden Leistungen in den weiteren Fremdsprachen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3382963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029240" y="1484784"/>
            <a:ext cx="3132137" cy="71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-9738" y="1417087"/>
            <a:ext cx="3132138" cy="7143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9400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277</Words>
  <Application>Microsoft Office PowerPoint</Application>
  <PresentationFormat>Bildschirmpräsentation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PowerPoint-Präsentation</vt:lpstr>
      <vt:lpstr>Italienisch lernen heißt…</vt:lpstr>
      <vt:lpstr>Italienisch am SGU</vt:lpstr>
      <vt:lpstr>Italienisch am SGU</vt:lpstr>
      <vt:lpstr>Italienisch am SGU</vt:lpstr>
      <vt:lpstr>Italienisch in Studium &amp; Beruf</vt:lpstr>
      <vt:lpstr>Warum gerade Italienisch?</vt:lpstr>
      <vt:lpstr>Italienisch passt gut zu jungen Menschen mit…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Monika Rühle</dc:creator>
  <cp:lastModifiedBy>Monika Rühle</cp:lastModifiedBy>
  <cp:revision>1</cp:revision>
  <dcterms:created xsi:type="dcterms:W3CDTF">2021-02-08T21:30:18Z</dcterms:created>
  <dcterms:modified xsi:type="dcterms:W3CDTF">2021-02-08T21:35:13Z</dcterms:modified>
</cp:coreProperties>
</file>